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9" r:id="rId6"/>
    <p:sldId id="259" r:id="rId7"/>
    <p:sldId id="260" r:id="rId8"/>
    <p:sldId id="262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ialystok.policja.gov.pl/po2/twoj-dz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alystok.policja.gov.pl/" TargetMode="External"/><Relationship Id="rId2" Type="http://schemas.openxmlformats.org/officeDocument/2006/relationships/hyperlink" Target="https://pandemiaprzemocy.fdds.pl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entrum-klanza.pl/" TargetMode="External"/><Relationship Id="rId4" Type="http://schemas.openxmlformats.org/officeDocument/2006/relationships/hyperlink" Target="https://mopr.bialystok.p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YL6ve6oRG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odziceCPD@gmail.com" TargetMode="External"/><Relationship Id="rId2" Type="http://schemas.openxmlformats.org/officeDocument/2006/relationships/hyperlink" Target="mailto:poradniadws@fdds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lodziezCPD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4"/>
            <a:ext cx="6868215" cy="68591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24254" y="1447800"/>
            <a:ext cx="5024149" cy="2604656"/>
          </a:xfrm>
        </p:spPr>
        <p:txBody>
          <a:bodyPr/>
          <a:lstStyle/>
          <a:p>
            <a:r>
              <a:rPr lang="pl-PL" sz="4400" dirty="0" smtClean="0"/>
              <a:t>Nie milcz, gdy widzisz przemoc!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24253" y="4756599"/>
            <a:ext cx="5024149" cy="861420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Pandemia przemocy. </a:t>
            </a:r>
            <a:endParaRPr lang="pl-PL" dirty="0" smtClean="0"/>
          </a:p>
          <a:p>
            <a:r>
              <a:rPr lang="pl-PL" dirty="0" smtClean="0"/>
              <a:t>Kampania społeczna fundacji </a:t>
            </a:r>
            <a:br>
              <a:rPr lang="pl-PL" dirty="0" smtClean="0"/>
            </a:br>
            <a:r>
              <a:rPr lang="pl-PL" dirty="0" smtClean="0"/>
              <a:t>dajemy dzieciom siłę.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86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0685" y="140991"/>
            <a:ext cx="9404723" cy="607155"/>
          </a:xfrm>
        </p:spPr>
        <p:txBody>
          <a:bodyPr/>
          <a:lstStyle/>
          <a:p>
            <a:pPr algn="ctr"/>
            <a:r>
              <a:rPr lang="pl-PL" sz="3200" b="1" dirty="0"/>
              <a:t>Ważne dane teleadresowe: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0685" y="748145"/>
            <a:ext cx="10088206" cy="5933209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Miejski Ośrodek Pomocy Rodzinie w Białymstoku</a:t>
            </a:r>
            <a:r>
              <a:rPr lang="pl-PL" b="1" dirty="0" smtClean="0"/>
              <a:t>:</a:t>
            </a:r>
            <a:endParaRPr lang="pl-PL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u</a:t>
            </a:r>
            <a:r>
              <a:rPr lang="pl-PL" dirty="0" smtClean="0"/>
              <a:t>l. </a:t>
            </a:r>
            <a:r>
              <a:rPr lang="pl-PL" dirty="0" err="1" smtClean="0"/>
              <a:t>Icchoka</a:t>
            </a:r>
            <a:r>
              <a:rPr lang="pl-PL" dirty="0" smtClean="0"/>
              <a:t> </a:t>
            </a:r>
            <a:r>
              <a:rPr lang="pl-PL" dirty="0" err="1" smtClean="0"/>
              <a:t>Malmeda</a:t>
            </a:r>
            <a:r>
              <a:rPr lang="pl-PL" dirty="0" smtClean="0"/>
              <a:t> 8, 15-440 Białystok</a:t>
            </a:r>
            <a:r>
              <a:rPr lang="pl-PL" dirty="0"/>
              <a:t>, tel. </a:t>
            </a:r>
            <a:r>
              <a:rPr lang="pl-PL" b="1" dirty="0">
                <a:solidFill>
                  <a:srgbClr val="FF0000"/>
                </a:solidFill>
              </a:rPr>
              <a:t>85 </a:t>
            </a:r>
            <a:r>
              <a:rPr lang="pl-PL" b="1" dirty="0" smtClean="0">
                <a:solidFill>
                  <a:srgbClr val="FF0000"/>
                </a:solidFill>
              </a:rPr>
              <a:t>678 3100,</a:t>
            </a:r>
          </a:p>
          <a:p>
            <a:r>
              <a:rPr lang="pl-PL" b="1" dirty="0">
                <a:solidFill>
                  <a:srgbClr val="FF0000"/>
                </a:solidFill>
              </a:rPr>
              <a:t>Zespoły Pracowników Socjalnych </a:t>
            </a:r>
            <a:r>
              <a:rPr lang="pl-PL" b="1" dirty="0" smtClean="0">
                <a:solidFill>
                  <a:srgbClr val="FF0000"/>
                </a:solidFill>
              </a:rPr>
              <a:t>MOPR </a:t>
            </a:r>
            <a:r>
              <a:rPr lang="pl-PL" dirty="0" smtClean="0"/>
              <a:t>(właściwe/najbliższe miejscu zamieszkania):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 smtClean="0"/>
              <a:t>Zespół </a:t>
            </a:r>
            <a:r>
              <a:rPr lang="pl-PL" dirty="0"/>
              <a:t>Pracowników Socjalnych Nr 1, ul. Mieszka I 8c, tel. 85 </a:t>
            </a:r>
            <a:r>
              <a:rPr lang="pl-PL" dirty="0" smtClean="0"/>
              <a:t>748 20 28,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 smtClean="0"/>
              <a:t>Zespół </a:t>
            </a:r>
            <a:r>
              <a:rPr lang="pl-PL" dirty="0"/>
              <a:t>Pracowników Socjalnych Nr 2, ul. Siewna 2, tel. 85 </a:t>
            </a:r>
            <a:r>
              <a:rPr lang="pl-PL" dirty="0" smtClean="0"/>
              <a:t>653 85 21,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 smtClean="0"/>
              <a:t>Zespół </a:t>
            </a:r>
            <a:r>
              <a:rPr lang="pl-PL" dirty="0"/>
              <a:t>Pracowników Socjalnych Nr 3, ul. Sienkiewicza 53, tel. 85 </a:t>
            </a:r>
            <a:r>
              <a:rPr lang="pl-PL" dirty="0" smtClean="0"/>
              <a:t>653 86 65,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 smtClean="0"/>
              <a:t>Zespół </a:t>
            </a:r>
            <a:r>
              <a:rPr lang="pl-PL" dirty="0"/>
              <a:t>Pracowników Socjalnych Nr 4, ul. Radzymińska 16, tel. 85 </a:t>
            </a:r>
            <a:r>
              <a:rPr lang="pl-PL" dirty="0" smtClean="0"/>
              <a:t>662 88 01,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 smtClean="0"/>
              <a:t>Zespół </a:t>
            </a:r>
            <a:r>
              <a:rPr lang="pl-PL" dirty="0"/>
              <a:t>Pracowników Socjalnych Nr 5, ul. Berlinga 8, tel. 85 </a:t>
            </a:r>
            <a:r>
              <a:rPr lang="pl-PL" dirty="0" smtClean="0"/>
              <a:t>654 02 49,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 smtClean="0"/>
              <a:t>Zespół </a:t>
            </a:r>
            <a:r>
              <a:rPr lang="pl-PL" dirty="0"/>
              <a:t>Pracowników Socjalnych Nr 6, ul. Bema 2, tel. 85 </a:t>
            </a:r>
            <a:r>
              <a:rPr lang="pl-PL" dirty="0" smtClean="0"/>
              <a:t>742 29 47,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 smtClean="0"/>
              <a:t>Zespół </a:t>
            </a:r>
            <a:r>
              <a:rPr lang="pl-PL" dirty="0"/>
              <a:t>Pracowników Socjalnych Nr 7, ul. Storczykowa 5, tel. 85 </a:t>
            </a:r>
            <a:r>
              <a:rPr lang="pl-PL" dirty="0" smtClean="0"/>
              <a:t>654 69 76,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 smtClean="0"/>
              <a:t>Zespół </a:t>
            </a:r>
            <a:r>
              <a:rPr lang="pl-PL" dirty="0"/>
              <a:t>Pracowników Socjalnych Nr 8, ul. Swobodna 24, tel. 85 </a:t>
            </a:r>
            <a:r>
              <a:rPr lang="pl-PL" dirty="0" smtClean="0"/>
              <a:t>662 00 77.</a:t>
            </a:r>
          </a:p>
          <a:p>
            <a:pPr algn="just"/>
            <a:r>
              <a:rPr lang="pl-PL" dirty="0" smtClean="0"/>
              <a:t>Osobom spoza Białegostoku wsparcia udzielają pracownicy socjalni przy </a:t>
            </a:r>
            <a:r>
              <a:rPr lang="pl-PL" b="1" dirty="0" smtClean="0">
                <a:solidFill>
                  <a:srgbClr val="FF0000"/>
                </a:solidFill>
              </a:rPr>
              <a:t>miejsko-gminnych</a:t>
            </a:r>
            <a:r>
              <a:rPr lang="pl-PL" dirty="0" smtClean="0"/>
              <a:t> lub </a:t>
            </a:r>
            <a:r>
              <a:rPr lang="pl-PL" b="1" dirty="0" smtClean="0">
                <a:solidFill>
                  <a:srgbClr val="FF0000"/>
                </a:solidFill>
              </a:rPr>
              <a:t>gminnych ośrodkach pomocy społecznej</a:t>
            </a:r>
            <a:r>
              <a:rPr lang="pl-PL" dirty="0" smtClean="0"/>
              <a:t> właściwych dla miejsca zamieszkania.</a:t>
            </a:r>
            <a:endParaRPr lang="pl-PL" dirty="0"/>
          </a:p>
          <a:p>
            <a:pPr lvl="1">
              <a:buFont typeface="Wingdings" panose="05000000000000000000" pitchFamily="2" charset="2"/>
              <a:buChar char="§"/>
            </a:pP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618972"/>
            <a:ext cx="9404723" cy="648718"/>
          </a:xfrm>
        </p:spPr>
        <p:txBody>
          <a:bodyPr/>
          <a:lstStyle/>
          <a:p>
            <a:pPr algn="ctr"/>
            <a:r>
              <a:rPr lang="pl-PL" sz="3200" b="1" dirty="0"/>
              <a:t>Ważne dane teleadresowe: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4293" y="1787237"/>
            <a:ext cx="8946541" cy="4353790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POLICJA – telefony alarmowe 112 lub 997</a:t>
            </a:r>
            <a:endParaRPr lang="pl-PL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Komisariat </a:t>
            </a:r>
            <a:r>
              <a:rPr lang="pl-PL" dirty="0"/>
              <a:t>I Policji – ul. Waryńskiego 8 – tel. dyżurny 85 </a:t>
            </a:r>
            <a:r>
              <a:rPr lang="pl-PL" dirty="0" smtClean="0"/>
              <a:t>670 32 11,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Komisariat </a:t>
            </a:r>
            <a:r>
              <a:rPr lang="pl-PL" dirty="0"/>
              <a:t>II Policji – ul. Warszawska 65 – tel. dyżurny 85 </a:t>
            </a:r>
            <a:r>
              <a:rPr lang="pl-PL" dirty="0" smtClean="0"/>
              <a:t>670 32 22,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Komisariat </a:t>
            </a:r>
            <a:r>
              <a:rPr lang="pl-PL" dirty="0"/>
              <a:t>III Policji – ul. Wrocławska 51a – tel. dyżurny 85 </a:t>
            </a:r>
            <a:r>
              <a:rPr lang="pl-PL" dirty="0" smtClean="0"/>
              <a:t>670 32 33,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Komisariat </a:t>
            </a:r>
            <a:r>
              <a:rPr lang="pl-PL" dirty="0"/>
              <a:t>IV Policji – ul. Słowackiego 1 – tel. dyżurny 85 </a:t>
            </a:r>
            <a:r>
              <a:rPr lang="pl-PL" dirty="0" smtClean="0"/>
              <a:t>670 32 44.</a:t>
            </a:r>
          </a:p>
          <a:p>
            <a:r>
              <a:rPr lang="pl-PL" b="1" dirty="0" smtClean="0">
                <a:solidFill>
                  <a:srgbClr val="FF0000"/>
                </a:solidFill>
                <a:hlinkClick r:id="rId2"/>
              </a:rPr>
              <a:t>Dzielnicowi (kliknij)</a:t>
            </a:r>
            <a:endParaRPr lang="pl-PL" b="1" dirty="0" smtClean="0">
              <a:solidFill>
                <a:srgbClr val="FF0000"/>
              </a:solidFill>
            </a:endParaRPr>
          </a:p>
          <a:p>
            <a:r>
              <a:rPr lang="pl-PL" b="1" dirty="0">
                <a:solidFill>
                  <a:srgbClr val="FF0000"/>
                </a:solidFill>
              </a:rPr>
              <a:t>Prokuratura Rejonowa w Białymstoku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ul. Mickiewicza </a:t>
            </a:r>
            <a:r>
              <a:rPr lang="pl-PL" dirty="0" smtClean="0"/>
              <a:t>103, 15-950 Białystok, tel</a:t>
            </a:r>
            <a:r>
              <a:rPr lang="pl-PL" dirty="0"/>
              <a:t>. 85 665 67 </a:t>
            </a:r>
            <a:r>
              <a:rPr lang="pl-PL" dirty="0" smtClean="0"/>
              <a:t>00.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Bądź czujny! Zareaguj!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4"/>
          </p:nvPr>
        </p:nvSpPr>
        <p:spPr>
          <a:xfrm>
            <a:off x="2117436" y="6242132"/>
            <a:ext cx="7279649" cy="342174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Białystok, listopad 2020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pl-PL" dirty="0" smtClean="0"/>
              <a:t>Prezentację przygotowała </a:t>
            </a:r>
            <a:r>
              <a:rPr lang="pl-PL" b="1" dirty="0" smtClean="0"/>
              <a:t>Dorota Socha-</a:t>
            </a:r>
            <a:r>
              <a:rPr lang="pl-PL" b="1" dirty="0" err="1" smtClean="0"/>
              <a:t>Kononiuk</a:t>
            </a:r>
            <a:r>
              <a:rPr lang="pl-PL" b="1" dirty="0" smtClean="0"/>
              <a:t> </a:t>
            </a:r>
            <a:r>
              <a:rPr lang="pl-PL" dirty="0" smtClean="0"/>
              <a:t>na podstawie </a:t>
            </a:r>
            <a:br>
              <a:rPr lang="pl-PL" dirty="0" smtClean="0"/>
            </a:br>
            <a:r>
              <a:rPr lang="pl-PL" dirty="0" smtClean="0"/>
              <a:t>własnych materiałów szkoleniowych oraz: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pl-PL" dirty="0">
                <a:hlinkClick r:id="rId2"/>
              </a:rPr>
              <a:t>https://pandemiaprzemocy.fdds.pl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pl-PL" dirty="0">
                <a:hlinkClick r:id="rId3"/>
              </a:rPr>
              <a:t>https://bialystok.policja.gov.pl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pl-PL" dirty="0">
                <a:hlinkClick r:id="rId4"/>
              </a:rPr>
              <a:t>https://mopr.bialystok.pl</a:t>
            </a:r>
            <a:r>
              <a:rPr lang="pl-PL" dirty="0" smtClean="0">
                <a:hlinkClick r:id="rId4"/>
              </a:rPr>
              <a:t>/</a:t>
            </a:r>
            <a:endParaRPr lang="pl-PL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pl-PL" dirty="0">
                <a:hlinkClick r:id="rId5"/>
              </a:rPr>
              <a:t>http://centrum-klanza.pl</a:t>
            </a:r>
            <a:r>
              <a:rPr lang="pl-PL" dirty="0" smtClean="0">
                <a:hlinkClick r:id="rId5"/>
              </a:rPr>
              <a:t>/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014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09827"/>
          </a:xfrm>
        </p:spPr>
        <p:txBody>
          <a:bodyPr/>
          <a:lstStyle/>
          <a:p>
            <a:pPr algn="ctr"/>
            <a:r>
              <a:rPr lang="pl-PL" sz="3200" dirty="0">
                <a:cs typeface="Times New Roman" panose="02020603050405020304" pitchFamily="18" charset="0"/>
              </a:rPr>
              <a:t>Najnowsze badania </a:t>
            </a:r>
            <a:r>
              <a:rPr lang="pl-PL" sz="3200" b="1" dirty="0">
                <a:cs typeface="Times New Roman" panose="02020603050405020304" pitchFamily="18" charset="0"/>
              </a:rPr>
              <a:t>Fundacji Dajemy Dzieciom Siłę </a:t>
            </a:r>
            <a:r>
              <a:rPr lang="pl-PL" sz="3200" dirty="0">
                <a:cs typeface="Times New Roman" panose="02020603050405020304" pitchFamily="18" charset="0"/>
              </a:rPr>
              <a:t>wskazują, że w czasie pandemii</a:t>
            </a:r>
            <a:r>
              <a:rPr lang="pl-PL" sz="3200" dirty="0" smtClean="0">
                <a:cs typeface="Times New Roman" panose="02020603050405020304" pitchFamily="18" charset="0"/>
              </a:rPr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sz="2800" b="1" dirty="0" smtClean="0">
                <a:solidFill>
                  <a:srgbClr val="FF0000"/>
                </a:solidFill>
              </a:rPr>
              <a:t>27% </a:t>
            </a:r>
            <a:r>
              <a:rPr lang="pl-PL" sz="2800" dirty="0" smtClean="0"/>
              <a:t>dzieci </a:t>
            </a:r>
            <a:r>
              <a:rPr lang="pl-PL" sz="2800" dirty="0"/>
              <a:t>i młodzieży doświadczyło </a:t>
            </a:r>
            <a:r>
              <a:rPr lang="pl-PL" sz="2800" dirty="0" smtClean="0"/>
              <a:t>krzywdzenia,</a:t>
            </a:r>
          </a:p>
          <a:p>
            <a:pPr algn="just"/>
            <a:r>
              <a:rPr lang="pl-PL" sz="2800" b="1" dirty="0" smtClean="0"/>
              <a:t>11% </a:t>
            </a:r>
            <a:r>
              <a:rPr lang="pl-PL" sz="2800" dirty="0" smtClean="0"/>
              <a:t>doświadczyło </a:t>
            </a:r>
            <a:r>
              <a:rPr lang="pl-PL" sz="2800" dirty="0"/>
              <a:t>przemocy ze strony bliskiej osoby </a:t>
            </a:r>
            <a:r>
              <a:rPr lang="pl-PL" sz="2800" dirty="0" smtClean="0"/>
              <a:t>dorosłej,</a:t>
            </a:r>
          </a:p>
          <a:p>
            <a:pPr algn="just"/>
            <a:r>
              <a:rPr lang="pl-PL" sz="2800" b="1" dirty="0" smtClean="0">
                <a:solidFill>
                  <a:srgbClr val="FF0000"/>
                </a:solidFill>
              </a:rPr>
              <a:t>10% </a:t>
            </a:r>
            <a:r>
              <a:rPr lang="pl-PL" sz="2800" dirty="0" smtClean="0"/>
              <a:t>doświadczyło </a:t>
            </a:r>
            <a:r>
              <a:rPr lang="pl-PL" sz="2800" dirty="0"/>
              <a:t>wykorzystywania seksualnego (9% bez kontaktu fizycznego, 3% – z kontaktem fizycznym</a:t>
            </a:r>
            <a:r>
              <a:rPr lang="pl-PL" sz="2800" dirty="0" smtClean="0"/>
              <a:t>),</a:t>
            </a:r>
          </a:p>
          <a:p>
            <a:pPr algn="just"/>
            <a:r>
              <a:rPr lang="pl-PL" sz="2800" b="1" dirty="0">
                <a:solidFill>
                  <a:srgbClr val="FF0000"/>
                </a:solidFill>
              </a:rPr>
              <a:t>1 dziecko na </a:t>
            </a:r>
            <a:r>
              <a:rPr lang="pl-PL" sz="2800" b="1" dirty="0" smtClean="0">
                <a:solidFill>
                  <a:srgbClr val="FF0000"/>
                </a:solidFill>
              </a:rPr>
              <a:t>11</a:t>
            </a:r>
            <a:r>
              <a:rPr lang="pl-PL" sz="2800" b="1" dirty="0" smtClean="0"/>
              <a:t> </a:t>
            </a:r>
            <a:r>
              <a:rPr lang="pl-PL" sz="2800" dirty="0" smtClean="0"/>
              <a:t>przyznało</a:t>
            </a:r>
            <a:r>
              <a:rPr lang="pl-PL" sz="2800" dirty="0"/>
              <a:t>, że </a:t>
            </a:r>
            <a:r>
              <a:rPr lang="pl-PL" sz="2800" b="1" u="sng" dirty="0"/>
              <a:t>nie ma nikogo</a:t>
            </a:r>
            <a:r>
              <a:rPr lang="pl-PL" sz="2800" dirty="0"/>
              <a:t>, kto mógłby zaoferować mu wsparcie w trudnej sytuacji</a:t>
            </a:r>
            <a:r>
              <a:rPr lang="pl-PL" sz="2800" dirty="0" smtClean="0"/>
              <a:t>… (!!!)</a:t>
            </a:r>
            <a:endParaRPr lang="pl-PL" sz="2800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4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2303" y="1325555"/>
            <a:ext cx="8946541" cy="4195481"/>
          </a:xfrm>
        </p:spPr>
        <p:txBody>
          <a:bodyPr/>
          <a:lstStyle/>
          <a:p>
            <a:r>
              <a:rPr lang="pl-PL" sz="3200" dirty="0">
                <a:latin typeface="+mn-lt"/>
                <a:cs typeface="Times New Roman" panose="02020603050405020304" pitchFamily="18" charset="0"/>
              </a:rPr>
              <a:t>Dzieci najczęściej cierpią w ciszy. </a:t>
            </a:r>
            <a:endParaRPr lang="pl-PL" sz="3200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Dlatego </a:t>
            </a:r>
            <a:r>
              <a:rPr lang="pl-PL" sz="3200" dirty="0">
                <a:latin typeface="+mn-lt"/>
                <a:cs typeface="Times New Roman" panose="02020603050405020304" pitchFamily="18" charset="0"/>
              </a:rPr>
              <a:t>tak </a:t>
            </a:r>
            <a:r>
              <a:rPr lang="pl-PL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ważna jest Twoja reakcja!</a:t>
            </a:r>
            <a:r>
              <a:rPr lang="pl-PL" sz="3200" dirty="0">
                <a:latin typeface="+mn-lt"/>
                <a:cs typeface="Times New Roman" panose="02020603050405020304" pitchFamily="18" charset="0"/>
              </a:rPr>
              <a:t> </a:t>
            </a:r>
            <a:endParaRPr lang="pl-PL" sz="3200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Nie </a:t>
            </a:r>
            <a:r>
              <a:rPr lang="pl-PL" sz="3200" dirty="0">
                <a:latin typeface="+mn-lt"/>
                <a:cs typeface="Times New Roman" panose="02020603050405020304" pitchFamily="18" charset="0"/>
              </a:rPr>
              <a:t>bądź obojętny na krzywdę dzieci – przerwij ciszę</a:t>
            </a:r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!</a:t>
            </a:r>
          </a:p>
          <a:p>
            <a:r>
              <a:rPr lang="pl-PL" sz="3200" dirty="0">
                <a:latin typeface="+mn-lt"/>
                <a:cs typeface="Times New Roman" panose="02020603050405020304" pitchFamily="18" charset="0"/>
              </a:rPr>
              <a:t>Czasem </a:t>
            </a:r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jesteś </a:t>
            </a:r>
            <a:r>
              <a:rPr lang="pl-PL" sz="3200" dirty="0">
                <a:latin typeface="+mn-lt"/>
                <a:cs typeface="Times New Roman" panose="02020603050405020304" pitchFamily="18" charset="0"/>
              </a:rPr>
              <a:t>jedyną osobą, która może zmienić trudną sytuację dziecka.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12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1371600"/>
            <a:ext cx="8946541" cy="4876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Krzywdzenie lub maltretowanie </a:t>
            </a:r>
            <a:r>
              <a:rPr lang="pl-PL" sz="2800" dirty="0">
                <a:latin typeface="+mn-lt"/>
                <a:cs typeface="Times New Roman" panose="02020603050405020304" pitchFamily="18" charset="0"/>
              </a:rPr>
              <a:t>dziecka to wszystkie formy fizycznego i/lub emocjonalnego złego traktowania, zaniedbania, wykorzystania seksualnego lub komercyjnego, doznane od </a:t>
            </a:r>
            <a:r>
              <a:rPr lang="pl-PL" sz="2800" dirty="0" smtClean="0">
                <a:latin typeface="+mn-lt"/>
                <a:cs typeface="Times New Roman" panose="02020603050405020304" pitchFamily="18" charset="0"/>
              </a:rPr>
              <a:t>osoby </a:t>
            </a:r>
            <a:r>
              <a:rPr lang="pl-PL" sz="2800" dirty="0">
                <a:latin typeface="+mn-lt"/>
                <a:cs typeface="Times New Roman" panose="02020603050405020304" pitchFamily="18" charset="0"/>
              </a:rPr>
              <a:t>odpowiedzialnej za dziecko, której ono ufa lub która ma władzę nad nim, skutkujące faktyczną lub potencjalną krzywdą dziecka dla jego zdrowia, możliwości przetrwania, rozwoju albo godności</a:t>
            </a:r>
            <a:r>
              <a:rPr lang="pl-PL" sz="2800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l-PL" sz="28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pl-PL" sz="2800" dirty="0" smtClean="0">
                <a:latin typeface="+mn-lt"/>
                <a:cs typeface="Times New Roman" panose="02020603050405020304" pitchFamily="18" charset="0"/>
              </a:rPr>
              <a:t>											(WHO)</a:t>
            </a:r>
            <a:endParaRPr lang="pl-PL" sz="28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161773"/>
            <a:ext cx="9404723" cy="711064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JEŚLI KRZYWDA DOTYKA CIEBIE: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336" y="1163782"/>
            <a:ext cx="9748517" cy="5476009"/>
          </a:xfrm>
        </p:spPr>
        <p:txBody>
          <a:bodyPr/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Przemoc</a:t>
            </a:r>
            <a:r>
              <a:rPr lang="pl-PL" dirty="0" smtClean="0"/>
              <a:t> to sytuacja, w której ktoś wykorzystuje, że ma przewagę nad Tobą – </a:t>
            </a:r>
            <a:r>
              <a:rPr lang="pl-PL" dirty="0"/>
              <a:t>j</a:t>
            </a:r>
            <a:r>
              <a:rPr lang="pl-PL" dirty="0" smtClean="0"/>
              <a:t>est silniejszy, ma więcej praw, więcej wie, potrafi, a Ty czujesz, że Cię krzywdzi, bije, popycha, szarpie, wyśmiewa Cię, obraża, używa w stosunku do Ciebie, albo mówiąc o Tobie wulgarnych słów, nie daje Ci jeść, nie masz się w co ubrać, gdzie spać, nie możesz się uczyć, niszczy Twoje rzeczy, bije Twoje zwierzęta, zamyka Cię wbrew Twojej woli w jakimś pomieszczeniu, dotyka Twoich intymnych miejsc, albo każe dotykać swoich, podgląda Cię lub zmusza do oglądania czegoś, na co nie chcesz patrzeć.</a:t>
            </a:r>
          </a:p>
          <a:p>
            <a:pPr algn="just"/>
            <a:r>
              <a:rPr lang="pl-PL" dirty="0" smtClean="0"/>
              <a:t>Bardzo wiele dzieci w Polsce, także już dorosłych, doznaje krzywdy ze strony osób bliskich, znajomych, wobec których żywiły zaufanie i na opiekę których liczyły. Czasem się jednak zdarza, że osoby te nie szanują Twoich praw, sprawiając Ci ból – </a:t>
            </a:r>
            <a:r>
              <a:rPr lang="pl-PL" b="1" dirty="0" smtClean="0">
                <a:solidFill>
                  <a:srgbClr val="FF0000"/>
                </a:solidFill>
              </a:rPr>
              <a:t>to jest przemoc!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To nie jest Twoja wina! </a:t>
            </a:r>
            <a:r>
              <a:rPr lang="pl-PL" dirty="0" smtClean="0"/>
              <a:t>Całkowitą odpowiedzialność za to, co się dzieje ponoszą osoby stosujące przemoc. </a:t>
            </a:r>
            <a:r>
              <a:rPr lang="pl-PL" b="1" dirty="0" smtClean="0">
                <a:solidFill>
                  <a:srgbClr val="FF0000"/>
                </a:solidFill>
              </a:rPr>
              <a:t>Masz prawo się bronić! Masz prawo szukać pomocy!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984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2283" y="99429"/>
            <a:ext cx="9819408" cy="846144"/>
          </a:xfrm>
        </p:spPr>
        <p:txBody>
          <a:bodyPr/>
          <a:lstStyle/>
          <a:p>
            <a:pPr algn="ctr"/>
            <a:r>
              <a:rPr lang="pl-PL" sz="2400" b="1" dirty="0">
                <a:latin typeface="+mn-lt"/>
                <a:cs typeface="Times New Roman" panose="02020603050405020304" pitchFamily="18" charset="0"/>
              </a:rPr>
              <a:t>Co możesz zrobić aby pomóc </a:t>
            </a:r>
            <a:r>
              <a:rPr lang="pl-PL" sz="2400" b="1" dirty="0" smtClean="0">
                <a:latin typeface="+mn-lt"/>
                <a:cs typeface="Times New Roman" panose="02020603050405020304" pitchFamily="18" charset="0"/>
              </a:rPr>
              <a:t>sobie/dzieciom/młodzieży </a:t>
            </a:r>
            <a:r>
              <a:rPr lang="pl-PL" sz="2400" b="1" dirty="0">
                <a:latin typeface="+mn-lt"/>
                <a:cs typeface="Times New Roman" panose="02020603050405020304" pitchFamily="18" charset="0"/>
              </a:rPr>
              <a:t>doświadczającym przemocy?</a:t>
            </a:r>
            <a:endParaRPr lang="pl-PL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6192" y="1070265"/>
            <a:ext cx="9809018" cy="57565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Jeśli masz wątpliwości, porozmawiaj z kimś na temat sytuacji, która budzi Twój niepokój czy podejrzenia: ciocia, sąsiadka, pedagog, wychowawca, dorosły, o którym myślisz, że jest życzliwym człowiekiem, policjant, przyjaciel, koleżanka.</a:t>
            </a:r>
          </a:p>
          <a:p>
            <a:pPr algn="just"/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Powiadom o swoich podejrzeniach </a:t>
            </a:r>
            <a:r>
              <a:rPr lang="pl-PL" sz="23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przedszkole lub szkołę</a:t>
            </a:r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, do której uczęszcza dziecko.</a:t>
            </a:r>
          </a:p>
          <a:p>
            <a:pPr algn="just"/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Możesz powiadomić </a:t>
            </a:r>
            <a:r>
              <a:rPr lang="pl-PL" sz="23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ośrodek pomocy społecznej</a:t>
            </a:r>
            <a:r>
              <a:rPr lang="pl-PL" sz="23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(adres znajdziesz na końcu prezentacji).</a:t>
            </a:r>
          </a:p>
          <a:p>
            <a:pPr algn="just"/>
            <a:r>
              <a:rPr lang="pl-PL" sz="2300" dirty="0">
                <a:latin typeface="+mn-lt"/>
                <a:cs typeface="Times New Roman" panose="02020603050405020304" pitchFamily="18" charset="0"/>
              </a:rPr>
              <a:t>Możesz także wysłać do </a:t>
            </a:r>
            <a:r>
              <a:rPr lang="pl-PL" sz="23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sądu rodzinnego</a:t>
            </a:r>
            <a:r>
              <a:rPr lang="pl-PL" sz="23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2300" dirty="0">
                <a:latin typeface="+mn-lt"/>
                <a:cs typeface="Times New Roman" panose="02020603050405020304" pitchFamily="18" charset="0"/>
              </a:rPr>
              <a:t>– nawet anonimowe – pismo z opisem sytuacji. Ważne jest, aby podać w nim dane krzywdzonego dziecka i rodziny, tak aby sąd mógł podjąć </a:t>
            </a:r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interwencję (adres sądu znajdziesz na końcu prezentacji).</a:t>
            </a:r>
          </a:p>
          <a:p>
            <a:pPr algn="just"/>
            <a:r>
              <a:rPr lang="pl-PL" sz="2300" dirty="0">
                <a:latin typeface="+mn-lt"/>
                <a:cs typeface="Times New Roman" panose="02020603050405020304" pitchFamily="18" charset="0"/>
              </a:rPr>
              <a:t>Możesz powiadomić </a:t>
            </a:r>
            <a:r>
              <a:rPr lang="pl-PL" sz="23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policję lub </a:t>
            </a:r>
            <a:r>
              <a:rPr lang="pl-PL" sz="23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prokuraturę </a:t>
            </a:r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(dane teleadresowe znajdziesz na końcu prezentacji).</a:t>
            </a:r>
          </a:p>
          <a:p>
            <a:pPr algn="just"/>
            <a:r>
              <a:rPr lang="pl-PL" sz="2300" dirty="0">
                <a:latin typeface="+mn-lt"/>
                <a:cs typeface="Times New Roman" panose="02020603050405020304" pitchFamily="18" charset="0"/>
              </a:rPr>
              <a:t>Poinformuj dzieci o numerze bezpłatnego </a:t>
            </a:r>
            <a:r>
              <a:rPr lang="pl-PL" sz="23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Telefonu Zaufania dla Dzieci i Młodzieży 116 111</a:t>
            </a:r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2300" dirty="0">
                <a:latin typeface="+mn-lt"/>
                <a:cs typeface="Times New Roman" panose="02020603050405020304" pitchFamily="18" charset="0"/>
              </a:rPr>
              <a:t>Skontaktuj się z konsultantami </a:t>
            </a:r>
            <a:r>
              <a:rPr lang="pl-PL" sz="23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Telefonu dla Rodziców i Nauczycieli w sprawie Bezpieczeństwa Dzieci 800 100 100</a:t>
            </a:r>
            <a:r>
              <a:rPr lang="pl-PL" sz="2300" dirty="0">
                <a:latin typeface="+mn-lt"/>
                <a:cs typeface="Times New Roman" panose="02020603050405020304" pitchFamily="18" charset="0"/>
              </a:rPr>
              <a:t>.</a:t>
            </a:r>
            <a:endParaRPr lang="pl-PL" sz="2300" dirty="0" smtClean="0">
              <a:latin typeface="+mn-lt"/>
              <a:cs typeface="Times New Roman" panose="02020603050405020304" pitchFamily="18" charset="0"/>
            </a:endParaRP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72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5246" y="182554"/>
            <a:ext cx="10255827" cy="638327"/>
          </a:xfrm>
        </p:spPr>
        <p:txBody>
          <a:bodyPr/>
          <a:lstStyle/>
          <a:p>
            <a:pPr algn="ctr"/>
            <a:r>
              <a:rPr lang="pl-PL" sz="2400" b="1" dirty="0">
                <a:cs typeface="Times New Roman" panose="02020603050405020304" pitchFamily="18" charset="0"/>
              </a:rPr>
              <a:t>Naucz się zwracać uwagę </a:t>
            </a:r>
            <a:r>
              <a:rPr lang="pl-PL" sz="2400" b="1" dirty="0" smtClean="0">
                <a:cs typeface="Times New Roman" panose="02020603050405020304" pitchFamily="18" charset="0"/>
              </a:rPr>
              <a:t>na </a:t>
            </a:r>
            <a:r>
              <a:rPr lang="pl-PL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objawy przemocy</a:t>
            </a:r>
            <a:r>
              <a:rPr lang="pl-PL" sz="2400" b="1" dirty="0" smtClean="0">
                <a:cs typeface="Times New Roman" panose="02020603050405020304" pitchFamily="18" charset="0"/>
              </a:rPr>
              <a:t> wobec dzieci:</a:t>
            </a:r>
            <a:endParaRPr lang="pl-PL" sz="2400" b="1" dirty="0"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9318" y="820881"/>
            <a:ext cx="9642764" cy="579812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regres </a:t>
            </a:r>
            <a:r>
              <a:rPr lang="pl-PL" sz="2300" dirty="0">
                <a:latin typeface="+mn-lt"/>
                <a:cs typeface="Times New Roman" panose="02020603050405020304" pitchFamily="18" charset="0"/>
              </a:rPr>
              <a:t>w rozwoju i funkcjonowaniu </a:t>
            </a:r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dziecka,</a:t>
            </a:r>
          </a:p>
          <a:p>
            <a:pPr algn="just"/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izolowanie </a:t>
            </a:r>
            <a:r>
              <a:rPr lang="pl-PL" sz="2300" dirty="0">
                <a:latin typeface="+mn-lt"/>
                <a:cs typeface="Times New Roman" panose="02020603050405020304" pitchFamily="18" charset="0"/>
              </a:rPr>
              <a:t>się, </a:t>
            </a:r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apatia, </a:t>
            </a:r>
            <a:r>
              <a:rPr lang="pl-PL" sz="2300" dirty="0">
                <a:latin typeface="+mn-lt"/>
                <a:cs typeface="Times New Roman" panose="02020603050405020304" pitchFamily="18" charset="0"/>
              </a:rPr>
              <a:t>depresja, lęk</a:t>
            </a:r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zachowania </a:t>
            </a:r>
            <a:r>
              <a:rPr lang="pl-PL" sz="2300" dirty="0">
                <a:latin typeface="+mn-lt"/>
                <a:cs typeface="Times New Roman" panose="02020603050405020304" pitchFamily="18" charset="0"/>
              </a:rPr>
              <a:t>autodestrukcyjne (samookaleczenia, próby samobójcze</a:t>
            </a:r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),</a:t>
            </a:r>
          </a:p>
          <a:p>
            <a:pPr algn="just"/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trudności szkolne, absencja, okresowe „znikanie” ucznia,</a:t>
            </a:r>
          </a:p>
          <a:p>
            <a:pPr algn="just"/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zachowania </a:t>
            </a:r>
            <a:r>
              <a:rPr lang="pl-PL" sz="2300" dirty="0">
                <a:latin typeface="+mn-lt"/>
                <a:cs typeface="Times New Roman" panose="02020603050405020304" pitchFamily="18" charset="0"/>
              </a:rPr>
              <a:t>ryzykowne i </a:t>
            </a:r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aspołeczne,</a:t>
            </a:r>
          </a:p>
          <a:p>
            <a:pPr algn="just"/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nadmierna </a:t>
            </a:r>
            <a:r>
              <a:rPr lang="pl-PL" sz="2300" dirty="0" err="1">
                <a:latin typeface="+mn-lt"/>
                <a:cs typeface="Times New Roman" panose="02020603050405020304" pitchFamily="18" charset="0"/>
              </a:rPr>
              <a:t>seksualizacja</a:t>
            </a:r>
            <a:r>
              <a:rPr lang="pl-PL" sz="2300" dirty="0">
                <a:latin typeface="+mn-lt"/>
                <a:cs typeface="Times New Roman" panose="02020603050405020304" pitchFamily="18" charset="0"/>
              </a:rPr>
              <a:t>, problematyczne zachowania </a:t>
            </a:r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seksualne,</a:t>
            </a:r>
          </a:p>
          <a:p>
            <a:pPr algn="just"/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zaburzenia </a:t>
            </a:r>
            <a:r>
              <a:rPr lang="pl-PL" sz="2300" dirty="0">
                <a:latin typeface="+mn-lt"/>
                <a:cs typeface="Times New Roman" panose="02020603050405020304" pitchFamily="18" charset="0"/>
              </a:rPr>
              <a:t>snu, zaburzenia </a:t>
            </a:r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odżywiania,</a:t>
            </a:r>
          </a:p>
          <a:p>
            <a:pPr algn="just"/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moczenie </a:t>
            </a:r>
            <a:r>
              <a:rPr lang="pl-PL" sz="2300" dirty="0">
                <a:latin typeface="+mn-lt"/>
                <a:cs typeface="Times New Roman" panose="02020603050405020304" pitchFamily="18" charset="0"/>
              </a:rPr>
              <a:t>się, </a:t>
            </a:r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zanieczyszczanie,</a:t>
            </a:r>
          </a:p>
          <a:p>
            <a:pPr algn="just"/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zahamowanie </a:t>
            </a:r>
            <a:r>
              <a:rPr lang="pl-PL" sz="2300" dirty="0">
                <a:latin typeface="+mn-lt"/>
                <a:cs typeface="Times New Roman" panose="02020603050405020304" pitchFamily="18" charset="0"/>
              </a:rPr>
              <a:t>rozwoju fizycznego, spadek </a:t>
            </a:r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wagi,</a:t>
            </a:r>
          </a:p>
          <a:p>
            <a:pPr algn="just"/>
            <a:r>
              <a:rPr lang="pl-PL" sz="2300" dirty="0">
                <a:latin typeface="+mn-lt"/>
                <a:cs typeface="Times New Roman" panose="02020603050405020304" pitchFamily="18" charset="0"/>
              </a:rPr>
              <a:t>w</a:t>
            </a:r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idoczne ślady na ciele (zadrapania, siniaki, rozcięcia, oparzenia),</a:t>
            </a:r>
          </a:p>
          <a:p>
            <a:pPr algn="just"/>
            <a:r>
              <a:rPr lang="pl-PL" sz="2300" dirty="0">
                <a:latin typeface="+mn-lt"/>
                <a:cs typeface="Times New Roman" panose="02020603050405020304" pitchFamily="18" charset="0"/>
              </a:rPr>
              <a:t>g</a:t>
            </a:r>
            <a:r>
              <a:rPr lang="pl-PL" sz="2300" dirty="0" smtClean="0">
                <a:latin typeface="+mn-lt"/>
                <a:cs typeface="Times New Roman" panose="02020603050405020304" pitchFamily="18" charset="0"/>
              </a:rPr>
              <a:t>łód, brud, nieświeże ubranie, strój nieadekwatny do pory roku, przewlekłe, nieleczone schorzenia.</a:t>
            </a:r>
          </a:p>
          <a:p>
            <a:pPr marL="0" indent="0">
              <a:buNone/>
            </a:pPr>
            <a:endParaRPr lang="pl-PL" sz="600" dirty="0" smtClean="0"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>
                <a:latin typeface="+mn-lt"/>
                <a:cs typeface="Times New Roman" panose="02020603050405020304" pitchFamily="18" charset="0"/>
              </a:rPr>
              <a:t>Występowanie pojedynczego objawu na ogół nie jest dowodem na to, że dziecko doświadczyło krzywdzenia, ale nasilenie się go lub pojawienie kolejnych, zwiększa prawdopodobieństwo, że mamy do czynienia z krzywdzeniem dziecka</a:t>
            </a:r>
            <a:r>
              <a:rPr lang="pl-PL" dirty="0" smtClean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49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220" y="1352653"/>
            <a:ext cx="9404723" cy="1400530"/>
          </a:xfrm>
        </p:spPr>
        <p:txBody>
          <a:bodyPr/>
          <a:lstStyle/>
          <a:p>
            <a:pPr algn="ctr"/>
            <a:r>
              <a:rPr lang="pl-PL" sz="3200" dirty="0" smtClean="0">
                <a:cs typeface="Times New Roman" panose="02020603050405020304" pitchFamily="18" charset="0"/>
              </a:rPr>
              <a:t>Obejrzyj spot kampanii społecznej </a:t>
            </a:r>
            <a:br>
              <a:rPr lang="pl-PL" sz="3200" dirty="0" smtClean="0">
                <a:cs typeface="Times New Roman" panose="02020603050405020304" pitchFamily="18" charset="0"/>
              </a:rPr>
            </a:br>
            <a:r>
              <a:rPr lang="pl-PL" sz="3200" dirty="0" smtClean="0">
                <a:cs typeface="Times New Roman" panose="02020603050405020304" pitchFamily="18" charset="0"/>
              </a:rPr>
              <a:t>Fundacji Dajemy Dzieciom Siłę</a:t>
            </a:r>
            <a:endParaRPr lang="pl-PL" sz="3200" dirty="0"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>
              <a:hlinkClick r:id="rId2"/>
            </a:endParaRPr>
          </a:p>
          <a:p>
            <a:pPr marL="0" indent="0" algn="ctr">
              <a:buNone/>
            </a:pPr>
            <a:endParaRPr lang="pl-PL" dirty="0">
              <a:hlinkClick r:id="rId2"/>
            </a:endParaRPr>
          </a:p>
          <a:p>
            <a:pPr marL="0" indent="0" algn="ctr">
              <a:buNone/>
            </a:pPr>
            <a:r>
              <a:rPr lang="pl-PL" sz="4000" b="1" dirty="0" smtClean="0">
                <a:solidFill>
                  <a:srgbClr val="FF0000"/>
                </a:solidFill>
                <a:cs typeface="Times New Roman" panose="02020603050405020304" pitchFamily="18" charset="0"/>
                <a:hlinkClick r:id="rId2"/>
              </a:rPr>
              <a:t>PANDEMIA PRZEMOCY</a:t>
            </a:r>
            <a:endParaRPr lang="pl-PL" sz="40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(kliknij)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9820" y="296854"/>
            <a:ext cx="9404723" cy="659109"/>
          </a:xfrm>
        </p:spPr>
        <p:txBody>
          <a:bodyPr/>
          <a:lstStyle/>
          <a:p>
            <a:pPr algn="ctr"/>
            <a:r>
              <a:rPr lang="pl-PL" sz="3200" b="1" dirty="0" smtClean="0"/>
              <a:t>Ważne dane teleadresowe: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9820" y="1257301"/>
            <a:ext cx="9404723" cy="5458690"/>
          </a:xfrm>
        </p:spPr>
        <p:txBody>
          <a:bodyPr/>
          <a:lstStyle/>
          <a:p>
            <a:pPr algn="just"/>
            <a:r>
              <a:rPr lang="pl-PL" b="1" dirty="0">
                <a:solidFill>
                  <a:srgbClr val="FF0000"/>
                </a:solidFill>
              </a:rPr>
              <a:t>Poradnia Dziecko w Sieci</a:t>
            </a:r>
            <a:r>
              <a:rPr lang="pl-PL" b="1" dirty="0"/>
              <a:t>: </a:t>
            </a:r>
            <a:r>
              <a:rPr lang="pl-PL" dirty="0" smtClean="0"/>
              <a:t>profesjonalna </a:t>
            </a:r>
            <a:r>
              <a:rPr lang="pl-PL" dirty="0"/>
              <a:t>pomoc w sytuacjach zagrożenia bezpieczeństwa dzieci i młodzieży </a:t>
            </a:r>
            <a:r>
              <a:rPr lang="pl-PL" dirty="0" smtClean="0"/>
              <a:t>online, bezpłatne konsultacje dla młodych osób doświadczających przemocy oraz ich rodziców i profesjonalistów: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l-PL" dirty="0"/>
              <a:t>k</a:t>
            </a:r>
            <a:r>
              <a:rPr lang="pl-PL" dirty="0" smtClean="0"/>
              <a:t>ontakt w celu umówienia konsultacji online:</a:t>
            </a:r>
            <a:r>
              <a:rPr lang="pl-PL" b="1" dirty="0" smtClean="0"/>
              <a:t> </a:t>
            </a:r>
            <a:r>
              <a:rPr lang="pl-PL" b="1" u="sng" dirty="0" smtClean="0">
                <a:solidFill>
                  <a:srgbClr val="FF0000"/>
                </a:solidFill>
                <a:hlinkClick r:id="rId2"/>
              </a:rPr>
              <a:t>poradniadws@fdds.pl</a:t>
            </a:r>
            <a:r>
              <a:rPr lang="pl-PL" b="1" dirty="0" smtClean="0"/>
              <a:t>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l-PL" dirty="0" smtClean="0"/>
              <a:t>numer telefonu </a:t>
            </a:r>
            <a:r>
              <a:rPr lang="pl-PL" b="1" u="sng" dirty="0">
                <a:solidFill>
                  <a:srgbClr val="FF0000"/>
                </a:solidFill>
              </a:rPr>
              <a:t>22 826 88 </a:t>
            </a:r>
            <a:r>
              <a:rPr lang="pl-PL" b="1" u="sng" dirty="0" smtClean="0">
                <a:solidFill>
                  <a:srgbClr val="FF0000"/>
                </a:solidFill>
              </a:rPr>
              <a:t>62.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</a:rPr>
              <a:t>Centrum Pomocy Dzieciom Stowarzyszenia KLANZA </a:t>
            </a:r>
            <a:r>
              <a:rPr lang="pl-PL" dirty="0"/>
              <a:t>w </a:t>
            </a:r>
            <a:r>
              <a:rPr lang="pl-PL" dirty="0" smtClean="0"/>
              <a:t>Białymstoku:</a:t>
            </a:r>
            <a:endParaRPr lang="pl-PL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l-PL" b="1" dirty="0" smtClean="0">
                <a:hlinkClick r:id="rId3"/>
              </a:rPr>
              <a:t>rodziceCPD@gmail.com</a:t>
            </a:r>
            <a:r>
              <a:rPr lang="pl-PL" b="1" dirty="0" smtClean="0"/>
              <a:t>: </a:t>
            </a:r>
            <a:r>
              <a:rPr lang="pl-PL" dirty="0" smtClean="0"/>
              <a:t>wsparcie psychologiczne online dla rodziców,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l-PL" b="1" dirty="0" smtClean="0">
                <a:hlinkClick r:id="rId4"/>
              </a:rPr>
              <a:t>mlodziezCPD@gmail.com</a:t>
            </a:r>
            <a:r>
              <a:rPr lang="pl-PL" b="1" dirty="0" smtClean="0"/>
              <a:t>: </a:t>
            </a:r>
            <a:r>
              <a:rPr lang="pl-PL" dirty="0" smtClean="0"/>
              <a:t>wsparcie psychologiczne online dla młodzieży,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l-PL" dirty="0"/>
              <a:t>ul. Gen. F. Kleeberga 8, 15-691 Białystok, tel. </a:t>
            </a:r>
            <a:r>
              <a:rPr lang="pl-PL" b="1" dirty="0">
                <a:solidFill>
                  <a:srgbClr val="FF0000"/>
                </a:solidFill>
              </a:rPr>
              <a:t>85 652 54 </a:t>
            </a:r>
            <a:r>
              <a:rPr lang="pl-PL" b="1" dirty="0" smtClean="0">
                <a:solidFill>
                  <a:srgbClr val="FF0000"/>
                </a:solidFill>
              </a:rPr>
              <a:t>94</a:t>
            </a:r>
            <a:r>
              <a:rPr lang="pl-PL" dirty="0" smtClean="0"/>
              <a:t>,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kom. </a:t>
            </a:r>
            <a:r>
              <a:rPr lang="pl-PL" b="1" dirty="0">
                <a:solidFill>
                  <a:srgbClr val="FF0000"/>
                </a:solidFill>
              </a:rPr>
              <a:t>690 955 </a:t>
            </a:r>
            <a:r>
              <a:rPr lang="pl-PL" b="1" dirty="0" smtClean="0">
                <a:solidFill>
                  <a:srgbClr val="FF0000"/>
                </a:solidFill>
              </a:rPr>
              <a:t>000.</a:t>
            </a:r>
            <a:endParaRPr lang="pl-PL" b="1" u="sng" dirty="0" smtClean="0">
              <a:solidFill>
                <a:srgbClr val="FF0000"/>
              </a:solidFill>
            </a:endParaRP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Sąd Rejonowy w Białymstoku IV Wydział Rodzinny i Nieletnich</a:t>
            </a:r>
            <a:r>
              <a:rPr lang="pl-PL" b="1" dirty="0" smtClean="0"/>
              <a:t>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l-PL" dirty="0"/>
              <a:t>u</a:t>
            </a:r>
            <a:r>
              <a:rPr lang="pl-PL" dirty="0" smtClean="0"/>
              <a:t>l. Adama Mickiewicza 103, 15-950 Białystok, tel. </a:t>
            </a:r>
            <a:r>
              <a:rPr lang="pl-PL" b="1" dirty="0">
                <a:solidFill>
                  <a:srgbClr val="FF0000"/>
                </a:solidFill>
              </a:rPr>
              <a:t>85 665 65 </a:t>
            </a:r>
            <a:r>
              <a:rPr lang="pl-PL" b="1" dirty="0" smtClean="0">
                <a:solidFill>
                  <a:srgbClr val="FF0000"/>
                </a:solidFill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2827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</TotalTime>
  <Words>884</Words>
  <Application>Microsoft Office PowerPoint</Application>
  <PresentationFormat>Panoramiczny</PresentationFormat>
  <Paragraphs>86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 New Roman</vt:lpstr>
      <vt:lpstr>Wingdings</vt:lpstr>
      <vt:lpstr>Wingdings 3</vt:lpstr>
      <vt:lpstr>Jon</vt:lpstr>
      <vt:lpstr>Nie milcz, gdy widzisz przemoc!</vt:lpstr>
      <vt:lpstr>Najnowsze badania Fundacji Dajemy Dzieciom Siłę wskazują, że w czasie pandemii:</vt:lpstr>
      <vt:lpstr>Prezentacja programu PowerPoint</vt:lpstr>
      <vt:lpstr>Prezentacja programu PowerPoint</vt:lpstr>
      <vt:lpstr>JEŚLI KRZYWDA DOTYKA CIEBIE:</vt:lpstr>
      <vt:lpstr>Co możesz zrobić aby pomóc sobie/dzieciom/młodzieży doświadczającym przemocy?</vt:lpstr>
      <vt:lpstr>Naucz się zwracać uwagę na objawy przemocy wobec dzieci:</vt:lpstr>
      <vt:lpstr>Obejrzyj spot kampanii społecznej  Fundacji Dajemy Dzieciom Siłę</vt:lpstr>
      <vt:lpstr>Ważne dane teleadresowe:</vt:lpstr>
      <vt:lpstr>Ważne dane teleadresowe:</vt:lpstr>
      <vt:lpstr>Ważne dane teleadresowe:</vt:lpstr>
      <vt:lpstr> Bądź czujny! Zareaguj!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 milcz, gdy widzisz przemoc!</dc:title>
  <dc:creator>Dorotka</dc:creator>
  <cp:lastModifiedBy>biblioteka</cp:lastModifiedBy>
  <cp:revision>14</cp:revision>
  <dcterms:created xsi:type="dcterms:W3CDTF">2020-11-17T08:28:42Z</dcterms:created>
  <dcterms:modified xsi:type="dcterms:W3CDTF">2020-11-17T10:57:03Z</dcterms:modified>
</cp:coreProperties>
</file>